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8" r:id="rId4"/>
    <p:sldId id="269" r:id="rId5"/>
    <p:sldId id="270" r:id="rId6"/>
    <p:sldId id="295" r:id="rId7"/>
    <p:sldId id="271" r:id="rId8"/>
    <p:sldId id="272" r:id="rId9"/>
    <p:sldId id="287" r:id="rId10"/>
    <p:sldId id="293" r:id="rId11"/>
    <p:sldId id="294" r:id="rId12"/>
    <p:sldId id="296" r:id="rId13"/>
    <p:sldId id="278" r:id="rId14"/>
    <p:sldId id="290" r:id="rId15"/>
    <p:sldId id="289" r:id="rId16"/>
    <p:sldId id="288" r:id="rId17"/>
    <p:sldId id="276" r:id="rId18"/>
    <p:sldId id="273" r:id="rId19"/>
    <p:sldId id="275" r:id="rId20"/>
    <p:sldId id="280" r:id="rId21"/>
    <p:sldId id="285" r:id="rId22"/>
    <p:sldId id="286" r:id="rId23"/>
    <p:sldId id="297" r:id="rId24"/>
    <p:sldId id="28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D45A"/>
    <a:srgbClr val="C0F0C7"/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2" autoAdjust="0"/>
    <p:restoredTop sz="94928" autoAdjust="0"/>
  </p:normalViewPr>
  <p:slideViewPr>
    <p:cSldViewPr snapToGrid="0">
      <p:cViewPr varScale="1">
        <p:scale>
          <a:sx n="123" d="100"/>
          <a:sy n="123" d="100"/>
        </p:scale>
        <p:origin x="9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422EF-4041-4F7D-93BE-D4CD7E6D2109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B8B12-1927-4FE6-8782-D6C671147D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10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856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286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380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93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593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49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29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29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62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333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665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80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02658-FC63-A1E8-F7C4-902CA2D5C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33E2B-1D49-3659-0FD1-64DE95077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8BB97A-7066-978A-A513-3BCE8296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5D70D7-2E49-4417-700C-8B876ABE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6328F8-2F9B-691C-4C93-672B810D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44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F780E2-0156-BC5B-59F6-B88CCBA1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6EF5DF-DCE4-2706-4849-67816F709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0A428D-6C4C-DFF1-3BD8-7C2A9703F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01B1EC-7036-A396-1696-E840B7E6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3D67F8-87B7-2F3E-4F51-0BF41E42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48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30082E-B8AC-A5A4-CE31-FFFB5E962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B0F266-62F2-CCF1-60B9-7C00B8522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5C461F-9A9F-BE93-57EC-E5A8B8E3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F417CF-6847-DA9A-6F74-A865AE1E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056508-7B66-C284-6EE8-C9568FAFF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46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2338FA-CC6E-041D-D787-8A0E2F9B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F0D9DE-2D27-342F-EBFC-A8E034DFB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6F1A90-03E7-DD33-F307-7861EAE3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A7DC2A-5B11-BCFE-9DE0-BF7633D3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F93911-3A1D-7218-8A83-FE03DE193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49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12BE22-F0C7-0812-C2A8-00AAE20FD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1B67B4-47DE-3F70-7F06-FE4603B9C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5F3D6B-1509-2DA7-72FA-A4C3F2FE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E1EE07-3DE1-5A78-C0C8-A32D342D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728E25-8EBA-DA58-1BD5-7B699AB8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51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5F29FE-EAA9-9313-CA55-557B1A8E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04AA88-38A1-DD21-3F6B-A72F352BB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762F26-6767-9A7E-DC8C-F0BBAFB7C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7260CD-4F4F-D6D4-C93E-AEFBD606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381427-22D8-514F-85B3-BDA52EFB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659651-B02D-2E64-3391-C1ADFCE3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04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14006-FE1D-A675-3619-FB1CE05E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BB72CA-3A78-A6B8-35FC-382AF7E01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863721-7CE7-C7A9-E1F0-EFE3587C8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D358D16-D0EF-A000-67B0-BBA33EE54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88930F8-4000-AE0F-4652-C1BFD8F3A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2B0943A-376B-7BDA-605A-8DDF94E06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7042EC2-1BA0-D81B-EF8C-70C94B10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7604EF1-8620-BD9E-C693-6D65DDBF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2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6AA1CE-D6D2-59FC-CDF1-722F810D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AEB38-750B-EA1D-AB1C-CD4E8C19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BAC705-7DD9-AC76-D58D-E4CEDA876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B48169-3813-7F29-478F-3D42F99A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41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D86E06C-1F93-2B20-7BBF-22F7139D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8F4F8B6-E561-D27E-ED1D-D1B5259E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CC0B18-E5E2-F806-67F9-70FA6854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3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E4139-3455-8C4B-D123-20EE3C60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645DD-6498-66C0-008D-4D3AFA96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F87A1-996E-EBB7-FD55-FF45B63B7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EF22EF-7CF6-C6AF-2301-4AC692B2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F0AB79-F541-AF67-A8D7-4D0FE054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1BC122-7809-5FBD-B6B1-140F980E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72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99D005-815A-1E83-78A1-8DB75778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F161D64-5257-AF2A-F0E4-DDB314827F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39E2BB-8578-58D4-8A02-4F3E3079E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B1ADAF-C016-C7B3-745F-6848B682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BDC20F-59CF-FD16-0C86-CE7B7F5E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FE48F3-EE23-0BB8-EF75-F75C59DB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40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F35C47-1A35-80BC-D0FC-ED0F22754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69F782-C0C5-9C6A-AB29-08C69FC36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5894E2-189C-96A8-E99F-6E7294B35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745B5B-098F-4721-9944-C5B405A2F602}" type="datetimeFigureOut">
              <a:rPr lang="zh-CN" altLang="en-US" smtClean="0"/>
              <a:t>2024/7/5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CFDEAF-7E12-B909-17CA-FAA419428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B33E1B-8551-E82A-E8C4-B7AF9C4A4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75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bubuj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8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61.png"/><Relationship Id="rId4" Type="http://schemas.openxmlformats.org/officeDocument/2006/relationships/image" Target="../media/image6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6/jtbi.1995.0126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85B684-566C-5618-BDFB-C793A1ADEE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CN" sz="4400" dirty="0"/>
              <a:t>Characterizing the Complexity of Fibrillation from Models and Experiments with Lyapunov Exponents </a:t>
            </a:r>
            <a:endParaRPr lang="zh-CN" altLang="en-US" sz="44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D16D0A-9099-8905-D646-BB5FB5A52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Will AN</a:t>
            </a:r>
          </a:p>
          <a:p>
            <a:r>
              <a:rPr lang="en-US" altLang="zh-CN" sz="2000" dirty="0"/>
              <a:t>Mikael Toye and Prof. Flavio H. Fenton </a:t>
            </a:r>
            <a:endParaRPr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142FDD-286F-8AEF-B7A8-1EA57FBF6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94" y="0"/>
            <a:ext cx="9154803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5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4A9A54-3B44-AF3B-0CC9-9C82958D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Spatial 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EFF4C9-BD63-33F2-4B9D-573F115C0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We first calculate APD sequence for n points (depending on how many we want)</a:t>
            </a:r>
          </a:p>
          <a:p>
            <a:r>
              <a:rPr lang="en-US" altLang="zh-CN" sz="2000" dirty="0"/>
              <a:t>Then we find any points that have similar APD at same Beat Number.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09D6ED6-E752-0834-0BFA-327CB45721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40"/>
          <a:stretch/>
        </p:blipFill>
        <p:spPr>
          <a:xfrm>
            <a:off x="7851344" y="5594766"/>
            <a:ext cx="4303881" cy="76335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93A4CC8-AD96-5F61-3FDF-03B35DB72B69}"/>
              </a:ext>
            </a:extLst>
          </p:cNvPr>
          <p:cNvGrpSpPr/>
          <p:nvPr/>
        </p:nvGrpSpPr>
        <p:grpSpPr>
          <a:xfrm>
            <a:off x="0" y="3574650"/>
            <a:ext cx="3284911" cy="3283350"/>
            <a:chOff x="1217347" y="2406556"/>
            <a:chExt cx="4029168" cy="408631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B7CD888-7899-E879-E14D-A6C2B3A00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7347" y="2406556"/>
              <a:ext cx="4029168" cy="4086319"/>
            </a:xfrm>
            <a:prstGeom prst="rect">
              <a:avLst/>
            </a:prstGeom>
          </p:spPr>
        </p:pic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20626179-9A9C-1B10-1050-F38C48E0D98A}"/>
                </a:ext>
              </a:extLst>
            </p:cNvPr>
            <p:cNvGrpSpPr/>
            <p:nvPr/>
          </p:nvGrpSpPr>
          <p:grpSpPr>
            <a:xfrm>
              <a:off x="1729499" y="2670813"/>
              <a:ext cx="1751120" cy="1995719"/>
              <a:chOff x="1706252" y="2670813"/>
              <a:chExt cx="1751120" cy="1995719"/>
            </a:xfrm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205F23E5-2B2B-B9D8-DFD4-958FF3B69325}"/>
                  </a:ext>
                </a:extLst>
              </p:cNvPr>
              <p:cNvSpPr/>
              <p:nvPr/>
            </p:nvSpPr>
            <p:spPr>
              <a:xfrm>
                <a:off x="1706252" y="2931736"/>
                <a:ext cx="169682" cy="21681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2C5FEEBC-B3BD-5F1D-BF3A-DC5D66C77884}"/>
                  </a:ext>
                </a:extLst>
              </p:cNvPr>
              <p:cNvSpPr/>
              <p:nvPr/>
            </p:nvSpPr>
            <p:spPr>
              <a:xfrm>
                <a:off x="3039002" y="4449715"/>
                <a:ext cx="169682" cy="21681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6C458C-BED0-D124-0E0C-6BF32961555A}"/>
                  </a:ext>
                </a:extLst>
              </p:cNvPr>
              <p:cNvSpPr txBox="1"/>
              <p:nvPr/>
            </p:nvSpPr>
            <p:spPr>
              <a:xfrm>
                <a:off x="1753724" y="2670813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k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CF72C2B-D70B-8D49-3F49-2DFD80BAD20A}"/>
                  </a:ext>
                </a:extLst>
              </p:cNvPr>
              <p:cNvSpPr txBox="1"/>
              <p:nvPr/>
            </p:nvSpPr>
            <p:spPr>
              <a:xfrm>
                <a:off x="3144466" y="418879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h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70A330A-09EA-9319-4734-6F60EC9AB4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2"/>
          <a:stretch/>
        </p:blipFill>
        <p:spPr>
          <a:xfrm>
            <a:off x="3512088" y="3021568"/>
            <a:ext cx="3372278" cy="17363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2DBF286-BB43-31DC-B78B-CDC14495C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419" y="2823174"/>
            <a:ext cx="400106" cy="135976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6565B94-0604-C17C-BF84-0508DC420BDB}"/>
              </a:ext>
            </a:extLst>
          </p:cNvPr>
          <p:cNvSpPr txBox="1"/>
          <p:nvPr/>
        </p:nvSpPr>
        <p:spPr>
          <a:xfrm>
            <a:off x="4677307" y="2659319"/>
            <a:ext cx="138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Voltage for k</a:t>
            </a:r>
            <a:endParaRPr lang="zh-CN" altLang="en-US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4A941D8-A51F-DEE4-807C-D3039E301529}"/>
              </a:ext>
            </a:extLst>
          </p:cNvPr>
          <p:cNvCxnSpPr>
            <a:cxnSpLocks/>
          </p:cNvCxnSpPr>
          <p:nvPr/>
        </p:nvCxnSpPr>
        <p:spPr>
          <a:xfrm>
            <a:off x="7424598" y="3503057"/>
            <a:ext cx="5833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15F76992-7A63-E30D-11B0-B88796CE10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002"/>
          <a:stretch/>
        </p:blipFill>
        <p:spPr>
          <a:xfrm>
            <a:off x="3512088" y="5140805"/>
            <a:ext cx="3299331" cy="169874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A79BBBC-4CE5-9939-A26A-A7B32251755F}"/>
              </a:ext>
            </a:extLst>
          </p:cNvPr>
          <p:cNvSpPr txBox="1"/>
          <p:nvPr/>
        </p:nvSpPr>
        <p:spPr>
          <a:xfrm>
            <a:off x="4568819" y="4764670"/>
            <a:ext cx="138602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Voltage for h</a:t>
            </a:r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0400FEA9-B6C6-F1AF-DE00-D055A3DD19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490" y="5170320"/>
            <a:ext cx="1110275" cy="122870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5CD91E1-9D7B-0154-D9A2-C5E9EF58FC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4641" y="2624448"/>
            <a:ext cx="3517288" cy="2799911"/>
          </a:xfrm>
          <a:prstGeom prst="rect">
            <a:avLst/>
          </a:prstGeom>
        </p:spPr>
      </p:pic>
      <p:sp>
        <p:nvSpPr>
          <p:cNvPr id="38" name="椭圆 37">
            <a:extLst>
              <a:ext uri="{FF2B5EF4-FFF2-40B4-BE49-F238E27FC236}">
                <a16:creationId xmlns:a16="http://schemas.microsoft.com/office/drawing/2014/main" id="{B3630C7C-F772-C6ED-02AE-4CB22A622234}"/>
              </a:ext>
            </a:extLst>
          </p:cNvPr>
          <p:cNvSpPr/>
          <p:nvPr/>
        </p:nvSpPr>
        <p:spPr>
          <a:xfrm>
            <a:off x="8843815" y="3110939"/>
            <a:ext cx="1222334" cy="1342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46A6EFE-2F67-C96F-48B5-A4703458AA8C}"/>
              </a:ext>
            </a:extLst>
          </p:cNvPr>
          <p:cNvCxnSpPr>
            <a:cxnSpLocks/>
          </p:cNvCxnSpPr>
          <p:nvPr/>
        </p:nvCxnSpPr>
        <p:spPr>
          <a:xfrm>
            <a:off x="9307642" y="4453852"/>
            <a:ext cx="76582" cy="11409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29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AA284-D65A-21AC-B26B-9B46C5C4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Spatial 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8AAD34-8238-8142-069F-9BC32B3C4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Then it iterates through all possible spatial pairs in map.</a:t>
            </a:r>
          </a:p>
          <a:p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evolve</a:t>
            </a:r>
            <a:r>
              <a:rPr lang="zh-CN" altLang="en-US" sz="2000" dirty="0"/>
              <a:t> </a:t>
            </a:r>
            <a:r>
              <a:rPr lang="en-US" altLang="zh-CN" sz="2000" dirty="0"/>
              <a:t>all the pairs,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see</a:t>
            </a:r>
            <a:r>
              <a:rPr lang="zh-CN" altLang="en-US" sz="2000" dirty="0"/>
              <a:t> </a:t>
            </a:r>
            <a:r>
              <a:rPr lang="en-US" altLang="zh-CN" sz="2000" dirty="0"/>
              <a:t>how</a:t>
            </a:r>
            <a:r>
              <a:rPr lang="zh-CN" altLang="en-US" sz="2000" dirty="0"/>
              <a:t> </a:t>
            </a:r>
            <a:r>
              <a:rPr lang="en-US" altLang="zh-CN" sz="2000" dirty="0"/>
              <a:t>they</a:t>
            </a:r>
            <a:r>
              <a:rPr lang="zh-CN" altLang="en-US" sz="2000" dirty="0"/>
              <a:t> </a:t>
            </a:r>
            <a:r>
              <a:rPr lang="en-US" altLang="zh-CN" sz="2000" dirty="0"/>
              <a:t>diverge.</a:t>
            </a:r>
          </a:p>
          <a:p>
            <a:r>
              <a:rPr lang="en-US" altLang="zh-CN" sz="2000" dirty="0"/>
              <a:t>Finally, after spatially and temporally averaged, we get spatial Lyapunov exponent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1347161-EE16-E63D-617A-633B5CE1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829" y="3593252"/>
            <a:ext cx="3517288" cy="279991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F14648-6F9E-7E4A-41B4-C783F0EE6EB5}"/>
              </a:ext>
            </a:extLst>
          </p:cNvPr>
          <p:cNvGrpSpPr/>
          <p:nvPr/>
        </p:nvGrpSpPr>
        <p:grpSpPr>
          <a:xfrm>
            <a:off x="0" y="3561185"/>
            <a:ext cx="3284911" cy="3283350"/>
            <a:chOff x="1217347" y="2406556"/>
            <a:chExt cx="4029168" cy="408631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1A89B41-2DE4-17FA-03D1-93489CA99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7347" y="2406556"/>
              <a:ext cx="4029168" cy="4086319"/>
            </a:xfrm>
            <a:prstGeom prst="rect">
              <a:avLst/>
            </a:prstGeom>
          </p:spPr>
        </p:pic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DD3DDDC-F0E9-9186-8C01-DCE5D9EC94DF}"/>
                </a:ext>
              </a:extLst>
            </p:cNvPr>
            <p:cNvGrpSpPr/>
            <p:nvPr/>
          </p:nvGrpSpPr>
          <p:grpSpPr>
            <a:xfrm>
              <a:off x="1729499" y="2641938"/>
              <a:ext cx="3204311" cy="2024594"/>
              <a:chOff x="1706252" y="2641938"/>
              <a:chExt cx="3204311" cy="2024594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58F8F97C-8FFD-A576-51D5-9C3025B7E187}"/>
                  </a:ext>
                </a:extLst>
              </p:cNvPr>
              <p:cNvSpPr/>
              <p:nvPr/>
            </p:nvSpPr>
            <p:spPr>
              <a:xfrm>
                <a:off x="1706252" y="2931736"/>
                <a:ext cx="169682" cy="21681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755AC74E-31B6-803A-BD50-CE5BCCC528B3}"/>
                  </a:ext>
                </a:extLst>
              </p:cNvPr>
              <p:cNvSpPr/>
              <p:nvPr/>
            </p:nvSpPr>
            <p:spPr>
              <a:xfrm>
                <a:off x="3039002" y="4449715"/>
                <a:ext cx="169682" cy="21681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76CDB56-0C55-D1A5-C9F9-A689C7E7F04E}"/>
                  </a:ext>
                </a:extLst>
              </p:cNvPr>
              <p:cNvSpPr txBox="1"/>
              <p:nvPr/>
            </p:nvSpPr>
            <p:spPr>
              <a:xfrm>
                <a:off x="1753724" y="2670813"/>
                <a:ext cx="312906" cy="45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k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B1C5A9C-DDE4-5EE8-CF48-AD8939B3A7F7}"/>
                  </a:ext>
                </a:extLst>
              </p:cNvPr>
              <p:cNvSpPr txBox="1"/>
              <p:nvPr/>
            </p:nvSpPr>
            <p:spPr>
              <a:xfrm>
                <a:off x="3144466" y="418879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h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DD9348A4-9D1F-A04A-4B55-E8C48A2674FE}"/>
                  </a:ext>
                </a:extLst>
              </p:cNvPr>
              <p:cNvSpPr/>
              <p:nvPr/>
            </p:nvSpPr>
            <p:spPr>
              <a:xfrm>
                <a:off x="4569286" y="3040144"/>
                <a:ext cx="169682" cy="21681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5BD56B4B-B876-1CC2-0CC2-1388DF186FA6}"/>
                  </a:ext>
                </a:extLst>
              </p:cNvPr>
              <p:cNvSpPr/>
              <p:nvPr/>
            </p:nvSpPr>
            <p:spPr>
              <a:xfrm>
                <a:off x="3293896" y="3268608"/>
                <a:ext cx="169682" cy="21681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B0CC905-280C-E573-8597-5877B82A2CAD}"/>
                  </a:ext>
                </a:extLst>
              </p:cNvPr>
              <p:cNvSpPr txBox="1"/>
              <p:nvPr/>
            </p:nvSpPr>
            <p:spPr>
              <a:xfrm>
                <a:off x="3171498" y="2878962"/>
                <a:ext cx="512876" cy="45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5">
                        <a:lumMod val="75000"/>
                      </a:schemeClr>
                    </a:solidFill>
                  </a:rPr>
                  <a:t>k’</a:t>
                </a:r>
                <a:endParaRPr lang="zh-CN" altLang="en-US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0A14A55-9D19-B214-0100-91DA32FF9B4A}"/>
                  </a:ext>
                </a:extLst>
              </p:cNvPr>
              <p:cNvSpPr txBox="1"/>
              <p:nvPr/>
            </p:nvSpPr>
            <p:spPr>
              <a:xfrm>
                <a:off x="4397687" y="2641938"/>
                <a:ext cx="512876" cy="45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5">
                        <a:lumMod val="75000"/>
                      </a:schemeClr>
                    </a:solidFill>
                  </a:rPr>
                  <a:t>h’</a:t>
                </a:r>
                <a:endParaRPr lang="zh-CN" altLang="en-US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B6E0777A-1754-064C-A6A3-8C977A3A0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340" y="4408786"/>
            <a:ext cx="4319907" cy="8082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FB77579-94BD-FA11-9AD9-67D5CE76F4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40"/>
          <a:stretch/>
        </p:blipFill>
        <p:spPr>
          <a:xfrm>
            <a:off x="3833340" y="3429102"/>
            <a:ext cx="4303881" cy="76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8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ECDC02-27C7-DC68-0FDC-378B08B6E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 – Temporal and Spatial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6A3D0-F179-82F2-6FD2-15329C131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Both temporal and spatial methods can be used to calculate LE</a:t>
            </a:r>
          </a:p>
          <a:p>
            <a:pPr lvl="1"/>
            <a:r>
              <a:rPr lang="en-US" altLang="zh-CN" dirty="0"/>
              <a:t>We can use temporal method when we have temporal information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We can use spatial method when we have both spatial and temporal information. 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Let’s see how they work in simulation and experiment.</a:t>
            </a:r>
          </a:p>
          <a:p>
            <a:pPr lvl="2"/>
            <a:r>
              <a:rPr lang="en-US" altLang="zh-CN" dirty="0"/>
              <a:t>Simulation: Temporal and Spatial</a:t>
            </a:r>
          </a:p>
          <a:p>
            <a:pPr lvl="2"/>
            <a:r>
              <a:rPr lang="en-US" altLang="zh-CN" dirty="0"/>
              <a:t>Experiment 1: Temporal </a:t>
            </a:r>
          </a:p>
          <a:p>
            <a:pPr lvl="2"/>
            <a:r>
              <a:rPr lang="en-US" altLang="zh-CN" dirty="0"/>
              <a:t>Experiment 2: Spatial</a:t>
            </a:r>
          </a:p>
          <a:p>
            <a:pPr lvl="1"/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4F8969-88FA-685F-ECB9-F168AE44F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586" y="2717739"/>
            <a:ext cx="3924302" cy="142252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A23121-1FE3-138F-A97F-333B3DFC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452" y="4633995"/>
            <a:ext cx="3214871" cy="200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35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0FC03-E051-3324-1126-D5F97AF71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Simulation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1D1BFB-C3E3-09FD-C2BC-CAB7E1FAE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10750" cy="4351338"/>
          </a:xfrm>
        </p:spPr>
        <p:txBody>
          <a:bodyPr/>
          <a:lstStyle/>
          <a:p>
            <a:r>
              <a:rPr lang="en-US" altLang="zh-CN" dirty="0"/>
              <a:t>We developed a new method to simulate complicated system in GPU using </a:t>
            </a:r>
            <a:r>
              <a:rPr lang="en-US" altLang="zh-CN" dirty="0" err="1"/>
              <a:t>webGL</a:t>
            </a:r>
            <a:r>
              <a:rPr lang="en-US" altLang="zh-CN" dirty="0"/>
              <a:t>.</a:t>
            </a:r>
          </a:p>
          <a:p>
            <a:r>
              <a:rPr lang="en-US" altLang="zh-CN" dirty="0">
                <a:hlinkClick r:id="rId2"/>
              </a:rPr>
              <a:t>https://abubujs.org/</a:t>
            </a:r>
            <a:r>
              <a:rPr lang="en-US" altLang="zh-CN" dirty="0"/>
              <a:t> (Dr. </a:t>
            </a:r>
            <a:r>
              <a:rPr lang="en-US" altLang="zh-CN" dirty="0" err="1"/>
              <a:t>Abouzar</a:t>
            </a:r>
            <a:r>
              <a:rPr lang="en-US" altLang="zh-CN" dirty="0"/>
              <a:t> </a:t>
            </a:r>
            <a:r>
              <a:rPr lang="en-US" altLang="zh-CN" dirty="0" err="1"/>
              <a:t>Kaboudian</a:t>
            </a:r>
            <a:r>
              <a:rPr lang="en-US" altLang="zh-CN" dirty="0"/>
              <a:t>)</a:t>
            </a:r>
          </a:p>
          <a:p>
            <a:endParaRPr lang="en-US" altLang="zh-CN" dirty="0"/>
          </a:p>
          <a:p>
            <a:r>
              <a:rPr lang="en-US" altLang="zh-CN" dirty="0"/>
              <a:t>It can run real-time simulation on PC, tablet and even cell phone.</a:t>
            </a:r>
          </a:p>
          <a:p>
            <a:endParaRPr lang="en-US" altLang="zh-CN" dirty="0"/>
          </a:p>
          <a:p>
            <a:r>
              <a:rPr lang="en-US" altLang="zh-CN" dirty="0"/>
              <a:t>Take 3V-SIM model as an example.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192EA3E-6E13-7B9A-81F8-298E8D0CD7F3}"/>
              </a:ext>
            </a:extLst>
          </p:cNvPr>
          <p:cNvGrpSpPr/>
          <p:nvPr/>
        </p:nvGrpSpPr>
        <p:grpSpPr>
          <a:xfrm>
            <a:off x="7923206" y="1441342"/>
            <a:ext cx="4118977" cy="5416658"/>
            <a:chOff x="7054009" y="697917"/>
            <a:chExt cx="4057650" cy="571251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AEDFFAF-2B24-ADDC-9FE8-74F7B92F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0345" y="6096058"/>
              <a:ext cx="3143689" cy="314369"/>
            </a:xfrm>
            <a:prstGeom prst="rect">
              <a:avLst/>
            </a:prstGeom>
          </p:spPr>
        </p:pic>
        <p:pic>
          <p:nvPicPr>
            <p:cNvPr id="6" name="图片 5" descr="图形用户界面&#10;&#10;描述已自动生成">
              <a:extLst>
                <a:ext uri="{FF2B5EF4-FFF2-40B4-BE49-F238E27FC236}">
                  <a16:creationId xmlns:a16="http://schemas.microsoft.com/office/drawing/2014/main" id="{424BBBF0-FB91-C435-20F4-0DF75AEBE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009" y="3810058"/>
              <a:ext cx="4057650" cy="2286000"/>
            </a:xfrm>
            <a:prstGeom prst="rect">
              <a:avLst/>
            </a:prstGeom>
          </p:spPr>
        </p:pic>
        <p:pic>
          <p:nvPicPr>
            <p:cNvPr id="7" name="Picture 9" descr="A human heart with veins&#10;&#10;Description automatically generated">
              <a:extLst>
                <a:ext uri="{FF2B5EF4-FFF2-40B4-BE49-F238E27FC236}">
                  <a16:creationId xmlns:a16="http://schemas.microsoft.com/office/drawing/2014/main" id="{A6BE8A16-64B8-DAF0-9C72-664D36B83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584" y="697917"/>
              <a:ext cx="1743075" cy="2628900"/>
            </a:xfrm>
            <a:prstGeom prst="rect">
              <a:avLst/>
            </a:prstGeom>
          </p:spPr>
        </p:pic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AA6D49C1-8A4D-9F7C-94CF-FF674A63C1A9}"/>
                </a:ext>
              </a:extLst>
            </p:cNvPr>
            <p:cNvSpPr/>
            <p:nvPr/>
          </p:nvSpPr>
          <p:spPr>
            <a:xfrm>
              <a:off x="10006148" y="2210234"/>
              <a:ext cx="830797" cy="642693"/>
            </a:xfrm>
            <a:prstGeom prst="rect">
              <a:avLst/>
            </a:prstGeom>
            <a:noFill/>
            <a:ln w="603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13">
              <a:extLst>
                <a:ext uri="{FF2B5EF4-FFF2-40B4-BE49-F238E27FC236}">
                  <a16:creationId xmlns:a16="http://schemas.microsoft.com/office/drawing/2014/main" id="{29450F1C-94E4-C469-8D4A-56A422A474D4}"/>
                </a:ext>
              </a:extLst>
            </p:cNvPr>
            <p:cNvCxnSpPr/>
            <p:nvPr/>
          </p:nvCxnSpPr>
          <p:spPr>
            <a:xfrm flipH="1">
              <a:off x="7142770" y="2210234"/>
              <a:ext cx="2790227" cy="15998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5">
              <a:extLst>
                <a:ext uri="{FF2B5EF4-FFF2-40B4-BE49-F238E27FC236}">
                  <a16:creationId xmlns:a16="http://schemas.microsoft.com/office/drawing/2014/main" id="{A2CE98C9-CD66-DCA6-7E10-A5B1EA25CE2B}"/>
                </a:ext>
              </a:extLst>
            </p:cNvPr>
            <p:cNvCxnSpPr/>
            <p:nvPr/>
          </p:nvCxnSpPr>
          <p:spPr>
            <a:xfrm flipH="1">
              <a:off x="9002921" y="2852927"/>
              <a:ext cx="1834024" cy="10868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F9787A30-40B7-903D-AD83-01DD08911F9B}"/>
                </a:ext>
              </a:extLst>
            </p:cNvPr>
            <p:cNvSpPr txBox="1"/>
            <p:nvPr/>
          </p:nvSpPr>
          <p:spPr>
            <a:xfrm>
              <a:off x="8259658" y="2997938"/>
              <a:ext cx="2057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Wave propagating  </a:t>
              </a:r>
            </a:p>
          </p:txBody>
        </p:sp>
        <p:sp>
          <p:nvSpPr>
            <p:cNvPr id="12" name="TextBox 19">
              <a:extLst>
                <a:ext uri="{FF2B5EF4-FFF2-40B4-BE49-F238E27FC236}">
                  <a16:creationId xmlns:a16="http://schemas.microsoft.com/office/drawing/2014/main" id="{C6721EB2-B61C-5DBF-6209-73E6F63E8029}"/>
                </a:ext>
              </a:extLst>
            </p:cNvPr>
            <p:cNvSpPr txBox="1"/>
            <p:nvPr/>
          </p:nvSpPr>
          <p:spPr>
            <a:xfrm>
              <a:off x="7926578" y="3225869"/>
              <a:ext cx="1832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      (simulation)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1996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55E18-14E0-CCCA-71BB-C80DE984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– 3V SIM model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66B38-8576-378F-0F66-9D55607F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3V: three variables (u: membrane voltage, v: fast ionic gate and w: slow ionic gate)</a:t>
            </a:r>
          </a:p>
          <a:p>
            <a:r>
              <a:rPr lang="en-US" altLang="zh-CN" sz="2000" dirty="0"/>
              <a:t>It is a model that retains the minimal ionic complexity</a:t>
            </a:r>
            <a:endParaRPr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DC041B-58E6-B610-DF3F-FE6CCF3A7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5"/>
          <a:stretch/>
        </p:blipFill>
        <p:spPr>
          <a:xfrm>
            <a:off x="1145334" y="2827209"/>
            <a:ext cx="4759520" cy="13325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5944A5-894F-2ECA-5E1E-E362B2C7A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72"/>
          <a:stretch/>
        </p:blipFill>
        <p:spPr>
          <a:xfrm>
            <a:off x="1207327" y="4576219"/>
            <a:ext cx="3883866" cy="17356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0D4073-3E0A-2FEF-C7B6-3ACD32B55A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80" r="29148"/>
          <a:stretch/>
        </p:blipFill>
        <p:spPr>
          <a:xfrm>
            <a:off x="1145334" y="4207092"/>
            <a:ext cx="3519656" cy="36912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2E3275B-8222-EA75-9D72-CD2EF89AF6DB}"/>
              </a:ext>
            </a:extLst>
          </p:cNvPr>
          <p:cNvSpPr txBox="1"/>
          <p:nvPr/>
        </p:nvSpPr>
        <p:spPr>
          <a:xfrm>
            <a:off x="5760204" y="5257656"/>
            <a:ext cx="609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accent6"/>
                </a:solidFill>
              </a:rPr>
              <a:t>Ifi</a:t>
            </a:r>
            <a:r>
              <a:rPr lang="en-US" altLang="zh-CN" dirty="0">
                <a:solidFill>
                  <a:schemeClr val="accent6"/>
                </a:solidFill>
              </a:rPr>
              <a:t> , Isi and Iso correspond to the fast and slow inward, and slow outward (or to be simplified, Na, Ca, and K) currents</a:t>
            </a:r>
            <a:endParaRPr lang="zh-CN" alt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42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00AEAA-4B5E-4C22-973B-2BC5240F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– 3V SIM model</a:t>
            </a:r>
            <a:endParaRPr lang="zh-CN" altLang="en-US" dirty="0"/>
          </a:p>
        </p:txBody>
      </p:sp>
      <p:pic>
        <p:nvPicPr>
          <p:cNvPr id="5" name="内容占位符 4" descr="卡通人物&#10;&#10;中度可信度描述已自动生成">
            <a:extLst>
              <a:ext uri="{FF2B5EF4-FFF2-40B4-BE49-F238E27FC236}">
                <a16:creationId xmlns:a16="http://schemas.microsoft.com/office/drawing/2014/main" id="{37381401-1437-7094-0E81-7CB5A1554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1047092" y="2619214"/>
            <a:ext cx="2288583" cy="2286000"/>
          </a:xfrm>
        </p:spPr>
      </p:pic>
      <p:pic>
        <p:nvPicPr>
          <p:cNvPr id="7" name="图片 6" descr="图片包含 游戏机, 食物&#10;&#10;描述已自动生成">
            <a:extLst>
              <a:ext uri="{FF2B5EF4-FFF2-40B4-BE49-F238E27FC236}">
                <a16:creationId xmlns:a16="http://schemas.microsoft.com/office/drawing/2014/main" id="{C7B253C7-0F1F-AD27-A9F8-7C04AC548C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4951708" y="2619214"/>
            <a:ext cx="2288583" cy="2286000"/>
          </a:xfrm>
          <a:prstGeom prst="rect">
            <a:avLst/>
          </a:prstGeom>
        </p:spPr>
      </p:pic>
      <p:pic>
        <p:nvPicPr>
          <p:cNvPr id="9" name="图片 8" descr="电脑萤幕画面&#10;&#10;低可信度描述已自动生成">
            <a:extLst>
              <a:ext uri="{FF2B5EF4-FFF2-40B4-BE49-F238E27FC236}">
                <a16:creationId xmlns:a16="http://schemas.microsoft.com/office/drawing/2014/main" id="{C9BB950E-E7AE-0E20-B790-7F026F5E83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6"/>
          <a:stretch/>
        </p:blipFill>
        <p:spPr>
          <a:xfrm>
            <a:off x="8980678" y="2619214"/>
            <a:ext cx="2031408" cy="2286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38B3878-EEF4-B627-38FA-5BBA8FECE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429" y="4989929"/>
            <a:ext cx="3762053" cy="17304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1E1BADC-3A03-C8AE-6A4A-CD904C2C5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6242" y="4963313"/>
            <a:ext cx="3960280" cy="18492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BC95B9B-DD49-067E-041B-8855CA47B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485" y="4963313"/>
            <a:ext cx="3796831" cy="1757085"/>
          </a:xfrm>
          <a:prstGeom prst="rect">
            <a:avLst/>
          </a:prstGeom>
        </p:spPr>
      </p:pic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2A629E68-FEE7-807A-62ED-4E68CFA910F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By proper modification of parameters, we have three simulation with different chaotic degree.</a:t>
            </a:r>
            <a:endParaRPr lang="zh-CN" altLang="en-US" sz="20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4C6887B-574E-533E-BA45-32FE4B044DC8}"/>
              </a:ext>
            </a:extLst>
          </p:cNvPr>
          <p:cNvSpPr txBox="1"/>
          <p:nvPr/>
        </p:nvSpPr>
        <p:spPr>
          <a:xfrm>
            <a:off x="1642820" y="2249882"/>
            <a:ext cx="12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Tau_d = 0.4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582942B-7A33-0649-EEB0-7F8EE89BDC2A}"/>
              </a:ext>
            </a:extLst>
          </p:cNvPr>
          <p:cNvSpPr txBox="1"/>
          <p:nvPr/>
        </p:nvSpPr>
        <p:spPr>
          <a:xfrm>
            <a:off x="5369316" y="2249882"/>
            <a:ext cx="140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Tau_d = 0.41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B667AF6-55C9-FB04-83AF-761C3A4F0879}"/>
              </a:ext>
            </a:extLst>
          </p:cNvPr>
          <p:cNvSpPr txBox="1"/>
          <p:nvPr/>
        </p:nvSpPr>
        <p:spPr>
          <a:xfrm>
            <a:off x="9350243" y="2237972"/>
            <a:ext cx="140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Tau_d = 0.42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272E5FA-1348-A36D-5863-9576EA6FAE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4871" y="1158155"/>
            <a:ext cx="4143953" cy="59063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FE70FA6-7F95-D099-F209-39F9F8B87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78" y="4963313"/>
            <a:ext cx="3796831" cy="175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89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D48508-D6BA-6A4F-4A57-AEE2320C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– 3V SIM model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45977E-0125-E840-36C5-B19E6DB2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60" y="1690688"/>
            <a:ext cx="3564560" cy="2945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E67D87-C5DB-1B1A-43B8-7BACEABE8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328" y="1784546"/>
            <a:ext cx="3447352" cy="27578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448B2D-DEE6-6FF7-4567-E0BFCB608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107" y="1690688"/>
            <a:ext cx="3466131" cy="2757881"/>
          </a:xfrm>
          <a:prstGeom prst="rect">
            <a:avLst/>
          </a:prstGeom>
        </p:spPr>
      </p:pic>
      <p:pic>
        <p:nvPicPr>
          <p:cNvPr id="14" name="内容占位符 4" descr="卡通人物&#10;&#10;中度可信度描述已自动生成">
            <a:extLst>
              <a:ext uri="{FF2B5EF4-FFF2-40B4-BE49-F238E27FC236}">
                <a16:creationId xmlns:a16="http://schemas.microsoft.com/office/drawing/2014/main" id="{37466302-6D50-E4D6-9ED6-A1A71400EF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3130610" y="2891809"/>
            <a:ext cx="974485" cy="973385"/>
          </a:xfrm>
          <a:prstGeom prst="rect">
            <a:avLst/>
          </a:prstGeom>
        </p:spPr>
      </p:pic>
      <p:pic>
        <p:nvPicPr>
          <p:cNvPr id="15" name="图片 14" descr="图片包含 游戏机, 食物&#10;&#10;描述已自动生成">
            <a:extLst>
              <a:ext uri="{FF2B5EF4-FFF2-40B4-BE49-F238E27FC236}">
                <a16:creationId xmlns:a16="http://schemas.microsoft.com/office/drawing/2014/main" id="{4AB850EE-12C8-04DC-57E9-D9103CE5C3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6700041" y="3069628"/>
            <a:ext cx="852406" cy="851444"/>
          </a:xfrm>
          <a:prstGeom prst="rect">
            <a:avLst/>
          </a:prstGeom>
        </p:spPr>
      </p:pic>
      <p:pic>
        <p:nvPicPr>
          <p:cNvPr id="16" name="图片 15" descr="电脑萤幕画面&#10;&#10;低可信度描述已自动生成">
            <a:extLst>
              <a:ext uri="{FF2B5EF4-FFF2-40B4-BE49-F238E27FC236}">
                <a16:creationId xmlns:a16="http://schemas.microsoft.com/office/drawing/2014/main" id="{71E70378-8672-9B7C-E426-32E3C3266E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6"/>
          <a:stretch/>
        </p:blipFill>
        <p:spPr>
          <a:xfrm>
            <a:off x="10050062" y="2535348"/>
            <a:ext cx="633524" cy="71292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E790433-3FC9-67FE-05BE-E7AB74189B18}"/>
              </a:ext>
            </a:extLst>
          </p:cNvPr>
          <p:cNvSpPr txBox="1"/>
          <p:nvPr/>
        </p:nvSpPr>
        <p:spPr>
          <a:xfrm>
            <a:off x="1805553" y="4784314"/>
            <a:ext cx="2050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Temporal LE ~ 0.17</a:t>
            </a:r>
          </a:p>
          <a:p>
            <a:r>
              <a:rPr lang="en-US" altLang="zh-CN" dirty="0"/>
              <a:t>Spatial LE ~ 1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FAF8EB9-3D36-E8DB-0329-4CE86E579057}"/>
              </a:ext>
            </a:extLst>
          </p:cNvPr>
          <p:cNvSpPr txBox="1"/>
          <p:nvPr/>
        </p:nvSpPr>
        <p:spPr>
          <a:xfrm>
            <a:off x="5429573" y="4783443"/>
            <a:ext cx="1935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Temporal LE ~ 0.1</a:t>
            </a:r>
          </a:p>
          <a:p>
            <a:r>
              <a:rPr lang="en-US" altLang="zh-CN" dirty="0"/>
              <a:t>Spatial LE ~ 0.5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F85B2B7-7F78-028A-1AC0-A38690E19303}"/>
              </a:ext>
            </a:extLst>
          </p:cNvPr>
          <p:cNvSpPr txBox="1"/>
          <p:nvPr/>
        </p:nvSpPr>
        <p:spPr>
          <a:xfrm>
            <a:off x="9053593" y="4783442"/>
            <a:ext cx="176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Temporal LE ~ 0</a:t>
            </a:r>
          </a:p>
          <a:p>
            <a:r>
              <a:rPr lang="en-US" altLang="zh-CN" dirty="0"/>
              <a:t>Spatial LE ~ 0</a:t>
            </a:r>
            <a:endParaRPr lang="zh-CN" altLang="en-US" dirty="0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1B57BF9-7FA2-31BB-4EB5-36F8384E82D3}"/>
              </a:ext>
            </a:extLst>
          </p:cNvPr>
          <p:cNvCxnSpPr>
            <a:cxnSpLocks/>
          </p:cNvCxnSpPr>
          <p:nvPr/>
        </p:nvCxnSpPr>
        <p:spPr>
          <a:xfrm flipH="1">
            <a:off x="5230416" y="2225381"/>
            <a:ext cx="667973" cy="1269969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45797D8A-A53D-00D7-83F0-9A2F7274D68E}"/>
              </a:ext>
            </a:extLst>
          </p:cNvPr>
          <p:cNvCxnSpPr>
            <a:cxnSpLocks/>
          </p:cNvCxnSpPr>
          <p:nvPr/>
        </p:nvCxnSpPr>
        <p:spPr>
          <a:xfrm flipH="1">
            <a:off x="1539412" y="1961910"/>
            <a:ext cx="413375" cy="1681566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93B6F61-D69C-BB18-134D-56B09EA02145}"/>
              </a:ext>
            </a:extLst>
          </p:cNvPr>
          <p:cNvCxnSpPr>
            <a:cxnSpLocks/>
          </p:cNvCxnSpPr>
          <p:nvPr/>
        </p:nvCxnSpPr>
        <p:spPr>
          <a:xfrm flipH="1">
            <a:off x="8872780" y="3751964"/>
            <a:ext cx="2363492" cy="0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8" name="图片 37">
            <a:extLst>
              <a:ext uri="{FF2B5EF4-FFF2-40B4-BE49-F238E27FC236}">
                <a16:creationId xmlns:a16="http://schemas.microsoft.com/office/drawing/2014/main" id="{0D52DC40-05C6-E8D1-FA74-B6ACD243DA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693"/>
          <a:stretch/>
        </p:blipFill>
        <p:spPr>
          <a:xfrm>
            <a:off x="7043412" y="5513438"/>
            <a:ext cx="2178686" cy="13272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B7BE1B-3D4D-981A-20B4-1058D2E6AE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369" y="5871073"/>
            <a:ext cx="6198910" cy="6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F642DE-61CA-C90F-6EF8-EB3DB652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Experiment 1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454FAF-2F63-A616-9B32-5C3625DEB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Zebrafish data is from Microelectronic pins with direct measurement of voltage on the fish heart.</a:t>
            </a:r>
          </a:p>
          <a:p>
            <a:endParaRPr lang="en-US" altLang="zh-CN" dirty="0"/>
          </a:p>
          <a:p>
            <a:r>
              <a:rPr lang="en-US" altLang="zh-CN" dirty="0"/>
              <a:t>Some Pics here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9092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8217808F-D3F2-2DDC-D460-E29B0CB5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049" y="4528648"/>
            <a:ext cx="3020778" cy="14874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8589DAD-DD19-E940-459D-BB8AFAF4C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113" y="2530177"/>
            <a:ext cx="3020777" cy="145317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CA71052-5AB1-FA93-B3F2-38B39A9B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Temporal Method (Result)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A32BE5-C89E-5B8F-FFE2-A37DC8EDC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Now, let’s see what we get for Zebrafish heart.</a:t>
            </a:r>
            <a:endParaRPr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2523E6F-3096-606F-DA05-7E9C0B38F0DF}"/>
              </a:ext>
            </a:extLst>
          </p:cNvPr>
          <p:cNvSpPr txBox="1"/>
          <p:nvPr/>
        </p:nvSpPr>
        <p:spPr>
          <a:xfrm>
            <a:off x="10226776" y="5055403"/>
            <a:ext cx="146072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Lyp exp: 0.30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3EA8B73-7843-B07A-102B-61E9CCBDEC4A}"/>
              </a:ext>
            </a:extLst>
          </p:cNvPr>
          <p:cNvSpPr txBox="1"/>
          <p:nvPr/>
        </p:nvSpPr>
        <p:spPr>
          <a:xfrm>
            <a:off x="10255512" y="3159075"/>
            <a:ext cx="146072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Lyp exp: 0.06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6121230-FC22-8800-563B-A88D7A4B0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73" y="2543340"/>
            <a:ext cx="4822715" cy="17713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7A5EC6D-541E-EEDA-4426-9A68AE3AD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73" y="4513481"/>
            <a:ext cx="4779255" cy="174874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3EACA14-B64F-B7F0-B559-A90A87D63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9653" y="2458081"/>
            <a:ext cx="3739035" cy="177132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64EAAD-B633-C0B6-46A6-98C01345C4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05"/>
          <a:stretch/>
        </p:blipFill>
        <p:spPr>
          <a:xfrm>
            <a:off x="5081076" y="4446244"/>
            <a:ext cx="3863037" cy="1783626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E64F01D-A68F-89D3-5C3F-1B2B3053156E}"/>
              </a:ext>
            </a:extLst>
          </p:cNvPr>
          <p:cNvCxnSpPr>
            <a:cxnSpLocks/>
          </p:cNvCxnSpPr>
          <p:nvPr/>
        </p:nvCxnSpPr>
        <p:spPr>
          <a:xfrm flipH="1">
            <a:off x="9396250" y="3037668"/>
            <a:ext cx="382257" cy="306073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A7248E2-B760-56E1-DEBE-9F8A071B3659}"/>
              </a:ext>
            </a:extLst>
          </p:cNvPr>
          <p:cNvCxnSpPr>
            <a:cxnSpLocks/>
          </p:cNvCxnSpPr>
          <p:nvPr/>
        </p:nvCxnSpPr>
        <p:spPr>
          <a:xfrm flipH="1">
            <a:off x="9513482" y="4833860"/>
            <a:ext cx="317737" cy="798836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图片 28">
            <a:extLst>
              <a:ext uri="{FF2B5EF4-FFF2-40B4-BE49-F238E27FC236}">
                <a16:creationId xmlns:a16="http://schemas.microsoft.com/office/drawing/2014/main" id="{CA6BC384-76FC-E5EB-8604-06DD50F658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693"/>
          <a:stretch/>
        </p:blipFill>
        <p:spPr>
          <a:xfrm>
            <a:off x="6790363" y="1117656"/>
            <a:ext cx="2178686" cy="13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2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>
            <a:extLst>
              <a:ext uri="{FF2B5EF4-FFF2-40B4-BE49-F238E27FC236}">
                <a16:creationId xmlns:a16="http://schemas.microsoft.com/office/drawing/2014/main" id="{CE59C964-48A5-244C-00C0-F3C6B78E8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523" y="4915046"/>
            <a:ext cx="3242658" cy="160302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73BAF30-B4FA-1F5C-B287-3057D5A31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757" y="3173828"/>
            <a:ext cx="3310204" cy="152112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BD3CBF0-2E1F-C97B-17C8-48B8AEC48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318" y="1494838"/>
            <a:ext cx="3430607" cy="167025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21F407A-F24E-E414-896B-340A431D9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3" y="4793035"/>
            <a:ext cx="5374976" cy="197295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CA71052-5AB1-FA93-B3F2-38B39A9B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Temporal Method (Result)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A32BE5-C89E-5B8F-FFE2-A37DC8EDC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Now, let’s see what we get for Zebrafish heart.</a:t>
            </a:r>
            <a:endParaRPr lang="zh-CN" altLang="en-US" sz="20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70262-65CD-3732-D0A6-911486D62849}"/>
              </a:ext>
            </a:extLst>
          </p:cNvPr>
          <p:cNvSpPr txBox="1"/>
          <p:nvPr/>
        </p:nvSpPr>
        <p:spPr>
          <a:xfrm>
            <a:off x="9817254" y="3916371"/>
            <a:ext cx="145212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Lyp exp: 0.11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72A080A-3498-86E4-8C4A-4A7FA64D7B4D}"/>
              </a:ext>
            </a:extLst>
          </p:cNvPr>
          <p:cNvSpPr txBox="1"/>
          <p:nvPr/>
        </p:nvSpPr>
        <p:spPr>
          <a:xfrm>
            <a:off x="10519855" y="5498272"/>
            <a:ext cx="146072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Lyp exp: 0.02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B100051-AAED-1C25-9118-7BE9EE4C6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717" y="2329965"/>
            <a:ext cx="3810565" cy="141932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DFFDE28-97E7-F4C8-64D9-4C6CBE3ECB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949" y="4847810"/>
            <a:ext cx="3310204" cy="167025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9FF17BE-8373-710F-9CD1-EDACC89F7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925" y="2456278"/>
            <a:ext cx="3581714" cy="1288697"/>
          </a:xfrm>
          <a:prstGeom prst="rect">
            <a:avLst/>
          </a:prstGeom>
        </p:spPr>
      </p:pic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E622B67-FEC8-64FE-4E19-E46DFAA0FF87}"/>
              </a:ext>
            </a:extLst>
          </p:cNvPr>
          <p:cNvCxnSpPr>
            <a:cxnSpLocks/>
          </p:cNvCxnSpPr>
          <p:nvPr/>
        </p:nvCxnSpPr>
        <p:spPr>
          <a:xfrm flipH="1">
            <a:off x="8982496" y="3779086"/>
            <a:ext cx="382283" cy="451951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73B9A504-C1FC-B47C-A851-EE428C41B420}"/>
              </a:ext>
            </a:extLst>
          </p:cNvPr>
          <p:cNvCxnSpPr>
            <a:cxnSpLocks/>
          </p:cNvCxnSpPr>
          <p:nvPr/>
        </p:nvCxnSpPr>
        <p:spPr>
          <a:xfrm flipH="1">
            <a:off x="9418191" y="5363162"/>
            <a:ext cx="2417546" cy="161406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65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329F2D5-4FD9-9418-F1E3-CECB340C4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090" y="4756316"/>
            <a:ext cx="5348727" cy="17013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F387C2-C11C-1ADF-200C-20D35886F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25" y="4756316"/>
            <a:ext cx="5603890" cy="176755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93AD650-5BEA-C400-7CBA-4E3324096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EB7AAB-A7FD-C2A8-A8BC-23EBA124C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Heart fibrillation, some come and go, some may be persistent, shows up as irregular pattern in heartbeat or more specifically, in electrical signal.</a:t>
            </a:r>
          </a:p>
          <a:p>
            <a:r>
              <a:rPr lang="en-US" altLang="zh-CN" dirty="0"/>
              <a:t>Some of them are shown to be more periodic, but some might be </a:t>
            </a:r>
            <a:r>
              <a:rPr lang="en-US" altLang="zh-CN" dirty="0">
                <a:solidFill>
                  <a:srgbClr val="FF0000"/>
                </a:solidFill>
              </a:rPr>
              <a:t>lethally chaotic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Now, to distinguish between the periodic, less chaotic and strongly chaotic patterns, we use </a:t>
            </a:r>
            <a:r>
              <a:rPr lang="en-US" altLang="zh-CN" b="1" dirty="0"/>
              <a:t>Lyapunov exponent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567E079-905F-A44B-2BB8-A1969DC6612E}"/>
              </a:ext>
            </a:extLst>
          </p:cNvPr>
          <p:cNvSpPr txBox="1"/>
          <p:nvPr/>
        </p:nvSpPr>
        <p:spPr>
          <a:xfrm>
            <a:off x="2339166" y="6406509"/>
            <a:ext cx="27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less chaotic </a:t>
            </a:r>
            <a:r>
              <a:rPr lang="en-US" altLang="zh-CN" dirty="0"/>
              <a:t>electrical signal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541CCE8-0D3F-383C-35E3-D66D1D0B777B}"/>
              </a:ext>
            </a:extLst>
          </p:cNvPr>
          <p:cNvSpPr txBox="1"/>
          <p:nvPr/>
        </p:nvSpPr>
        <p:spPr>
          <a:xfrm>
            <a:off x="8231123" y="6406509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chaotic</a:t>
            </a:r>
            <a:r>
              <a:rPr lang="en-US" altLang="zh-CN" dirty="0"/>
              <a:t> electrical signal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9660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E67D0-A66A-E776-D6D3-8941BB38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Experiment 2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13367-97AF-5971-D302-CF2AE62B7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Optical Mapping setup</a:t>
            </a:r>
            <a:endParaRPr lang="zh-CN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E47A200-E01A-692A-2FF6-79D7D2345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96" y="2828921"/>
            <a:ext cx="3810000" cy="21971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7F181D-657B-636C-0745-B47D9D19A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844" y="2359833"/>
            <a:ext cx="3549889" cy="39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8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B1829-7855-05F0-0F6E-893DD40D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Spatial Method (Result)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5C3C45-7064-C3E5-55D8-9E9C1DAAB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How we handle the data.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We first do noise elimination (temporal and spatial)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Then mask out noise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Then we drift voltage to same bottom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b="1" dirty="0"/>
          </a:p>
          <a:p>
            <a:pPr lvl="1"/>
            <a:r>
              <a:rPr lang="en-US" altLang="zh-CN" dirty="0"/>
              <a:t>We plot the bottom line as the APD threshold (red line) and obtain APD based on that</a:t>
            </a:r>
          </a:p>
        </p:txBody>
      </p:sp>
      <p:pic>
        <p:nvPicPr>
          <p:cNvPr id="9" name="图片 8" descr="图片包含 形状&#10;&#10;描述已自动生成">
            <a:extLst>
              <a:ext uri="{FF2B5EF4-FFF2-40B4-BE49-F238E27FC236}">
                <a16:creationId xmlns:a16="http://schemas.microsoft.com/office/drawing/2014/main" id="{A0CA0BDA-EFB1-BC62-A453-DDCF77E958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18027"/>
          <a:stretch/>
        </p:blipFill>
        <p:spPr>
          <a:xfrm>
            <a:off x="10126049" y="563757"/>
            <a:ext cx="1971697" cy="181931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27BCBC9-9E9A-7E08-6BAB-6CFEE6380F5C}"/>
              </a:ext>
            </a:extLst>
          </p:cNvPr>
          <p:cNvGrpSpPr/>
          <p:nvPr/>
        </p:nvGrpSpPr>
        <p:grpSpPr>
          <a:xfrm>
            <a:off x="4544976" y="2871088"/>
            <a:ext cx="3102048" cy="1130206"/>
            <a:chOff x="4620577" y="3231839"/>
            <a:chExt cx="3656311" cy="13402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3483E7D-5E9F-D6CF-F034-0994895EC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6598" y="3231839"/>
              <a:ext cx="1340290" cy="1340290"/>
            </a:xfrm>
            <a:prstGeom prst="rect">
              <a:avLst/>
            </a:prstGeom>
          </p:spPr>
        </p:pic>
        <p:pic>
          <p:nvPicPr>
            <p:cNvPr id="4" name="图片 3" descr="图片包含 形状&#10;&#10;描述已自动生成">
              <a:extLst>
                <a:ext uri="{FF2B5EF4-FFF2-40B4-BE49-F238E27FC236}">
                  <a16:creationId xmlns:a16="http://schemas.microsoft.com/office/drawing/2014/main" id="{5E42ABFA-E64F-4942-59E3-ABE7F78E2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6" r="18027"/>
            <a:stretch/>
          </p:blipFill>
          <p:spPr>
            <a:xfrm>
              <a:off x="4620577" y="3301581"/>
              <a:ext cx="1300649" cy="1200125"/>
            </a:xfrm>
            <a:prstGeom prst="rect">
              <a:avLst/>
            </a:prstGeom>
          </p:spPr>
        </p:pic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E820A93E-2B7F-7202-8251-5729AAF80AF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921512"/>
              <a:ext cx="58339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104CFDE2-F05B-BED9-11B2-340887F0F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874" y="4377041"/>
            <a:ext cx="2225163" cy="1020050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BA98DA5-04D4-371D-5563-FBA0D722E60E}"/>
              </a:ext>
            </a:extLst>
          </p:cNvPr>
          <p:cNvCxnSpPr>
            <a:cxnSpLocks/>
          </p:cNvCxnSpPr>
          <p:nvPr/>
        </p:nvCxnSpPr>
        <p:spPr>
          <a:xfrm>
            <a:off x="4593358" y="4898235"/>
            <a:ext cx="4949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B6971BE8-CE24-06EA-102C-44690E86A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844" y="4306784"/>
            <a:ext cx="2539673" cy="116056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3796997-CC7A-DAF5-163E-724438245C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49" y="2595066"/>
            <a:ext cx="3810000" cy="2197140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24A9371-E3E9-09D3-7476-FDFEC5968C0A}"/>
              </a:ext>
            </a:extLst>
          </p:cNvPr>
          <p:cNvCxnSpPr/>
          <p:nvPr/>
        </p:nvCxnSpPr>
        <p:spPr>
          <a:xfrm>
            <a:off x="5501898" y="5098942"/>
            <a:ext cx="24226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1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475BF3-7CB1-F0F7-9882-6DDCFE03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Spatial Method (Result)</a:t>
            </a:r>
            <a:endParaRPr lang="zh-CN" altLang="en-US" dirty="0"/>
          </a:p>
        </p:txBody>
      </p:sp>
      <p:pic>
        <p:nvPicPr>
          <p:cNvPr id="11" name="图片 10" descr="cam 0&#10;">
            <a:extLst>
              <a:ext uri="{FF2B5EF4-FFF2-40B4-BE49-F238E27FC236}">
                <a16:creationId xmlns:a16="http://schemas.microsoft.com/office/drawing/2014/main" id="{28639B09-B63F-6E50-79CA-8D9287D01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r="20625"/>
          <a:stretch/>
        </p:blipFill>
        <p:spPr>
          <a:xfrm>
            <a:off x="838200" y="3397643"/>
            <a:ext cx="2402238" cy="2286000"/>
          </a:xfrm>
          <a:prstGeom prst="rect">
            <a:avLst/>
          </a:prstGeom>
        </p:spPr>
      </p:pic>
      <p:pic>
        <p:nvPicPr>
          <p:cNvPr id="13" name="图片 12" descr="cam 1&#10;">
            <a:extLst>
              <a:ext uri="{FF2B5EF4-FFF2-40B4-BE49-F238E27FC236}">
                <a16:creationId xmlns:a16="http://schemas.microsoft.com/office/drawing/2014/main" id="{BDA2C8AA-FAD1-8630-8B80-5B0195155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r="21579"/>
          <a:stretch/>
        </p:blipFill>
        <p:spPr>
          <a:xfrm>
            <a:off x="3503910" y="3362107"/>
            <a:ext cx="2402238" cy="2378055"/>
          </a:xfrm>
          <a:prstGeom prst="rect">
            <a:avLst/>
          </a:prstGeom>
        </p:spPr>
      </p:pic>
      <p:pic>
        <p:nvPicPr>
          <p:cNvPr id="17" name="图片 16" descr="图片包含 游戏机, 星星&#10;&#10;描述已自动生成">
            <a:extLst>
              <a:ext uri="{FF2B5EF4-FFF2-40B4-BE49-F238E27FC236}">
                <a16:creationId xmlns:a16="http://schemas.microsoft.com/office/drawing/2014/main" id="{61E256F0-494F-45B5-3B6B-90329E6FD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r="19177"/>
          <a:stretch/>
        </p:blipFill>
        <p:spPr>
          <a:xfrm>
            <a:off x="6921286" y="3362107"/>
            <a:ext cx="2216257" cy="2286000"/>
          </a:xfrm>
          <a:prstGeom prst="rect">
            <a:avLst/>
          </a:prstGeom>
        </p:spPr>
      </p:pic>
      <p:pic>
        <p:nvPicPr>
          <p:cNvPr id="19" name="图片 18" descr="电脑萤幕画面&#10;&#10;中度可信度描述已自动生成">
            <a:extLst>
              <a:ext uri="{FF2B5EF4-FFF2-40B4-BE49-F238E27FC236}">
                <a16:creationId xmlns:a16="http://schemas.microsoft.com/office/drawing/2014/main" id="{56D77450-1BDB-0AD1-ED12-71C275FD69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r="22347"/>
          <a:stretch/>
        </p:blipFill>
        <p:spPr>
          <a:xfrm>
            <a:off x="9618215" y="3397643"/>
            <a:ext cx="2216257" cy="22860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3D6B910-BBB7-E291-D8E5-FAE4E73BBD61}"/>
              </a:ext>
            </a:extLst>
          </p:cNvPr>
          <p:cNvSpPr txBox="1"/>
          <p:nvPr/>
        </p:nvSpPr>
        <p:spPr>
          <a:xfrm>
            <a:off x="1642415" y="5787899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Cam 0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F6D7079-9A41-146D-BE93-A52CBE3CFA2E}"/>
              </a:ext>
            </a:extLst>
          </p:cNvPr>
          <p:cNvSpPr txBox="1"/>
          <p:nvPr/>
        </p:nvSpPr>
        <p:spPr>
          <a:xfrm>
            <a:off x="4401519" y="580763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Cam 1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23C9455-00FF-8630-2CDE-638F48EA17CB}"/>
              </a:ext>
            </a:extLst>
          </p:cNvPr>
          <p:cNvSpPr txBox="1"/>
          <p:nvPr/>
        </p:nvSpPr>
        <p:spPr>
          <a:xfrm>
            <a:off x="1945138" y="2683843"/>
            <a:ext cx="386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Chaotic fibrillation in pig heart captured by two cameras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008E354-D280-0F6E-0C97-CBEFBA06D69A}"/>
              </a:ext>
            </a:extLst>
          </p:cNvPr>
          <p:cNvSpPr txBox="1"/>
          <p:nvPr/>
        </p:nvSpPr>
        <p:spPr>
          <a:xfrm>
            <a:off x="6851543" y="2894769"/>
            <a:ext cx="248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Less chaotic fibrillation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7862E5C-2340-6EC6-2ED5-C4576DC7F29B}"/>
              </a:ext>
            </a:extLst>
          </p:cNvPr>
          <p:cNvSpPr txBox="1"/>
          <p:nvPr/>
        </p:nvSpPr>
        <p:spPr>
          <a:xfrm>
            <a:off x="9483250" y="2894769"/>
            <a:ext cx="248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Healthy heart (Periodic)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5917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475BF3-7CB1-F0F7-9882-6DDCFE03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More result from optical mapping (cam 1)</a:t>
            </a:r>
            <a:endParaRPr lang="zh-CN" altLang="en-US" dirty="0"/>
          </a:p>
        </p:txBody>
      </p:sp>
      <p:pic>
        <p:nvPicPr>
          <p:cNvPr id="11" name="图片 10" descr="cam 0&#10;">
            <a:extLst>
              <a:ext uri="{FF2B5EF4-FFF2-40B4-BE49-F238E27FC236}">
                <a16:creationId xmlns:a16="http://schemas.microsoft.com/office/drawing/2014/main" id="{28639B09-B63F-6E50-79CA-8D9287D01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r="20625"/>
          <a:stretch/>
        </p:blipFill>
        <p:spPr>
          <a:xfrm>
            <a:off x="667943" y="1632622"/>
            <a:ext cx="2160515" cy="2055973"/>
          </a:xfrm>
          <a:prstGeom prst="rect">
            <a:avLst/>
          </a:prstGeom>
        </p:spPr>
      </p:pic>
      <p:pic>
        <p:nvPicPr>
          <p:cNvPr id="13" name="图片 12" descr="cam 1&#10;">
            <a:extLst>
              <a:ext uri="{FF2B5EF4-FFF2-40B4-BE49-F238E27FC236}">
                <a16:creationId xmlns:a16="http://schemas.microsoft.com/office/drawing/2014/main" id="{BDA2C8AA-FAD1-8630-8B80-5B0195155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r="21579"/>
          <a:stretch/>
        </p:blipFill>
        <p:spPr>
          <a:xfrm>
            <a:off x="3379210" y="1549831"/>
            <a:ext cx="2160515" cy="2138765"/>
          </a:xfrm>
          <a:prstGeom prst="rect">
            <a:avLst/>
          </a:prstGeom>
        </p:spPr>
      </p:pic>
      <p:pic>
        <p:nvPicPr>
          <p:cNvPr id="19" name="图片 18" descr="电脑萤幕画面&#10;&#10;中度可信度描述已自动生成">
            <a:extLst>
              <a:ext uri="{FF2B5EF4-FFF2-40B4-BE49-F238E27FC236}">
                <a16:creationId xmlns:a16="http://schemas.microsoft.com/office/drawing/2014/main" id="{56D77450-1BDB-0AD1-ED12-71C275F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r="22347"/>
          <a:stretch/>
        </p:blipFill>
        <p:spPr>
          <a:xfrm>
            <a:off x="3379210" y="4114821"/>
            <a:ext cx="2262173" cy="23333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44417D-5DB6-DAFB-2A45-BE6504BD0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925" y="1863079"/>
            <a:ext cx="5782482" cy="462979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AEB594F-56E5-FA0D-9AA8-BB2FF3490C8B}"/>
              </a:ext>
            </a:extLst>
          </p:cNvPr>
          <p:cNvSpPr txBox="1"/>
          <p:nvPr/>
        </p:nvSpPr>
        <p:spPr>
          <a:xfrm>
            <a:off x="960487" y="3725760"/>
            <a:ext cx="206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Chaotic, cam 0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9ACAE4-2332-59F3-E0C1-9F0A55CE69E6}"/>
              </a:ext>
            </a:extLst>
          </p:cNvPr>
          <p:cNvSpPr txBox="1"/>
          <p:nvPr/>
        </p:nvSpPr>
        <p:spPr>
          <a:xfrm>
            <a:off x="3739215" y="3725760"/>
            <a:ext cx="206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Chaotic, cam 1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D0CF4D-5558-DBD0-D439-57320CD662A8}"/>
              </a:ext>
            </a:extLst>
          </p:cNvPr>
          <p:cNvSpPr txBox="1"/>
          <p:nvPr/>
        </p:nvSpPr>
        <p:spPr>
          <a:xfrm>
            <a:off x="3785087" y="6466196"/>
            <a:ext cx="134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Less chaotic</a:t>
            </a:r>
            <a:endParaRPr lang="zh-CN" altLang="en-US" dirty="0"/>
          </a:p>
        </p:txBody>
      </p:sp>
      <p:pic>
        <p:nvPicPr>
          <p:cNvPr id="8" name="图片 7" descr="图片包含 游戏机, 星星&#10;&#10;描述已自动生成">
            <a:extLst>
              <a:ext uri="{FF2B5EF4-FFF2-40B4-BE49-F238E27FC236}">
                <a16:creationId xmlns:a16="http://schemas.microsoft.com/office/drawing/2014/main" id="{61E256F0-494F-45B5-3B6B-90329E6FD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r="19177"/>
          <a:stretch/>
        </p:blipFill>
        <p:spPr>
          <a:xfrm>
            <a:off x="660300" y="4211797"/>
            <a:ext cx="2168157" cy="22363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7317392-DE4C-5081-8A3E-CEF1FB445B24}"/>
              </a:ext>
            </a:extLst>
          </p:cNvPr>
          <p:cNvSpPr txBox="1"/>
          <p:nvPr/>
        </p:nvSpPr>
        <p:spPr>
          <a:xfrm>
            <a:off x="1277954" y="6490469"/>
            <a:ext cx="95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Periodic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8267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30936-B6D9-F6EF-7A5C-ED49FEA1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7EB832-627C-607A-42C0-3B73CD2FA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We have shown that it is possible to quantify the fibrillation of heart by calculating Lyapunov exponent of APD with spatial and temporal methods.</a:t>
            </a:r>
          </a:p>
          <a:p>
            <a:r>
              <a:rPr lang="en-US" altLang="zh-CN" sz="2000" dirty="0"/>
              <a:t>Since the WebGL makes simulation computational cheap, we could do fibrillation analysis quantitively on different parameter sets and related studies on drug effect with even more complicated model (OVVR model)</a:t>
            </a:r>
          </a:p>
          <a:p>
            <a:r>
              <a:rPr lang="en-US" altLang="zh-CN" sz="2000" dirty="0"/>
              <a:t>Besides simulation, the methods mentioned here works well in experiment to distinguish chaotic and non-chaotic patterns.</a:t>
            </a:r>
          </a:p>
          <a:p>
            <a:r>
              <a:rPr lang="en-US" altLang="zh-CN" sz="2000" dirty="0"/>
              <a:t>Future studies on hyperparameters (embedded dimension, neighboring distance) in those methods with their effect on Lyapunov exponent calculation in cardiac system could be done.</a:t>
            </a:r>
          </a:p>
          <a:p>
            <a:endParaRPr lang="en-US" altLang="zh-CN" sz="2000" dirty="0"/>
          </a:p>
          <a:p>
            <a:r>
              <a:rPr lang="en-US" altLang="zh-CN" sz="2000" dirty="0"/>
              <a:t>We have also shown that different camera in optimal mapping experiment won’t change the spatial Lyapunov exponent of system dramatically, which should be in certain range.</a:t>
            </a:r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3816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16C77-5B09-A571-658D-9E7597A0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Lyapunov exponent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3FC089-004F-BCA8-EDB8-A30EDD479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CN" dirty="0"/>
              <a:t>Lyapunov exponent of a dynamical system is to characterizes the rate of separation of infinitesimally close trajectories.</a:t>
            </a:r>
          </a:p>
          <a:p>
            <a:r>
              <a:rPr lang="en-US" altLang="zh-CN" dirty="0"/>
              <a:t>Formula for LE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λ &gt; 0: chaotic system</a:t>
            </a:r>
          </a:p>
          <a:p>
            <a:pPr lvl="1"/>
            <a:r>
              <a:rPr lang="en-US" altLang="zh-CN" sz="1800" dirty="0"/>
              <a:t>δ(t)&gt;&gt;δ(0) (difference has exp growth)</a:t>
            </a:r>
          </a:p>
          <a:p>
            <a:r>
              <a:rPr lang="en-US" altLang="zh-CN" dirty="0"/>
              <a:t>λ = 0: periodic</a:t>
            </a:r>
          </a:p>
          <a:p>
            <a:pPr lvl="1"/>
            <a:r>
              <a:rPr lang="en-US" altLang="zh-CN" sz="1800" dirty="0"/>
              <a:t>δ(t)=δ(0) (difference has no growth)</a:t>
            </a:r>
          </a:p>
          <a:p>
            <a:r>
              <a:rPr lang="en-US" altLang="zh-CN" dirty="0"/>
              <a:t>λ &lt; 0: stable (convergent to fix point)</a:t>
            </a:r>
          </a:p>
          <a:p>
            <a:endParaRPr lang="en-US" altLang="zh-CN" dirty="0"/>
          </a:p>
          <a:p>
            <a:r>
              <a:rPr lang="en-US" altLang="zh-CN" dirty="0"/>
              <a:t>Usually, we use the maximal Lyapunov exponent (MLE)</a:t>
            </a:r>
          </a:p>
          <a:p>
            <a:r>
              <a:rPr lang="en-US" altLang="zh-CN" dirty="0"/>
              <a:t>Which is the maximum possible LE you could get during iterations.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1AAA4E-69B2-682C-94D3-0C17443EB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86"/>
          <a:stretch/>
        </p:blipFill>
        <p:spPr>
          <a:xfrm>
            <a:off x="6012051" y="2475027"/>
            <a:ext cx="2800741" cy="1895556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4F2AC408-F294-8083-573D-D2B0F5F096E2}"/>
              </a:ext>
            </a:extLst>
          </p:cNvPr>
          <p:cNvCxnSpPr>
            <a:cxnSpLocks/>
          </p:cNvCxnSpPr>
          <p:nvPr/>
        </p:nvCxnSpPr>
        <p:spPr>
          <a:xfrm flipV="1">
            <a:off x="7914827" y="3856832"/>
            <a:ext cx="0" cy="640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55A15FB5-CD19-D992-5E19-784B6214F5DE}"/>
              </a:ext>
            </a:extLst>
          </p:cNvPr>
          <p:cNvSpPr txBox="1"/>
          <p:nvPr/>
        </p:nvSpPr>
        <p:spPr>
          <a:xfrm>
            <a:off x="7001756" y="449688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This means chaos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8BE66D3-3898-A3B4-755C-1889EC68A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446" y="2726629"/>
            <a:ext cx="2405703" cy="70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33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B170B0A-11EF-0889-474A-F1FECBD75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651" y="5165156"/>
            <a:ext cx="5348727" cy="17013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4B8AFA3-887B-C841-3443-1814CA644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893" y="3515960"/>
            <a:ext cx="5218222" cy="164590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E6DC00D-4E17-66F8-2867-4196AB25A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- Challenge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DA06F3-8ED1-2E05-B001-84C5739D1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If we look closer at the electrical signal</a:t>
            </a:r>
          </a:p>
          <a:p>
            <a:r>
              <a:rPr lang="en-US" altLang="zh-CN" sz="2000" dirty="0"/>
              <a:t>Most of the data points for electrical signal locate on the latter part of downstroke state and resting state </a:t>
            </a:r>
          </a:p>
          <a:p>
            <a:r>
              <a:rPr lang="en-US" altLang="zh-CN" sz="2000" dirty="0"/>
              <a:t>So that part dominates in chaos quantify, which has almost no difference between chaotic and non-chaotic pattern</a:t>
            </a:r>
            <a:endParaRPr lang="zh-CN" altLang="en-US" sz="20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A9A019-F561-6688-D47B-EBCB338CFFAC}"/>
              </a:ext>
            </a:extLst>
          </p:cNvPr>
          <p:cNvGrpSpPr/>
          <p:nvPr/>
        </p:nvGrpSpPr>
        <p:grpSpPr>
          <a:xfrm>
            <a:off x="3231740" y="3571145"/>
            <a:ext cx="2087090" cy="3183510"/>
            <a:chOff x="5606485" y="2195636"/>
            <a:chExt cx="2087090" cy="3183510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001D4AC-EC67-3251-56E4-4CD58ECEEDAF}"/>
                </a:ext>
              </a:extLst>
            </p:cNvPr>
            <p:cNvSpPr/>
            <p:nvPr/>
          </p:nvSpPr>
          <p:spPr>
            <a:xfrm>
              <a:off x="6799808" y="2195636"/>
              <a:ext cx="714439" cy="1342913"/>
            </a:xfrm>
            <a:prstGeom prst="ellipse">
              <a:avLst/>
            </a:prstGeom>
            <a:noFill/>
            <a:ln>
              <a:solidFill>
                <a:srgbClr val="E97132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894E66A6-8352-D8DD-3171-8C9DDBA41AAC}"/>
                </a:ext>
              </a:extLst>
            </p:cNvPr>
            <p:cNvCxnSpPr/>
            <p:nvPr/>
          </p:nvCxnSpPr>
          <p:spPr>
            <a:xfrm flipH="1">
              <a:off x="5606485" y="2801020"/>
              <a:ext cx="96910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B5117C52-7365-F324-70AF-1BBAC6A89B93}"/>
                </a:ext>
              </a:extLst>
            </p:cNvPr>
            <p:cNvSpPr/>
            <p:nvPr/>
          </p:nvSpPr>
          <p:spPr>
            <a:xfrm>
              <a:off x="6979136" y="4036233"/>
              <a:ext cx="714439" cy="1342913"/>
            </a:xfrm>
            <a:prstGeom prst="ellipse">
              <a:avLst/>
            </a:prstGeom>
            <a:noFill/>
            <a:ln>
              <a:solidFill>
                <a:srgbClr val="E97132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75CF8A99-53E1-7D8F-D5DC-77352B7D619E}"/>
                </a:ext>
              </a:extLst>
            </p:cNvPr>
            <p:cNvCxnSpPr/>
            <p:nvPr/>
          </p:nvCxnSpPr>
          <p:spPr>
            <a:xfrm flipH="1">
              <a:off x="5666154" y="4670191"/>
              <a:ext cx="96910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003EA4F6-AC39-E467-A693-754C42D52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7"/>
          <a:stretch/>
        </p:blipFill>
        <p:spPr>
          <a:xfrm>
            <a:off x="896821" y="5224870"/>
            <a:ext cx="2187687" cy="164166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7C2013D-D056-05A0-2E85-2741C58E0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944" y="3571145"/>
            <a:ext cx="2238295" cy="16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B1395-599F-DC26-18A2-3CA8D6F45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- Challenge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A13334-56F7-9E96-9C9D-9129DFB55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So, the original electrical signal has too many distracting and useless data points.</a:t>
            </a:r>
          </a:p>
          <a:p>
            <a:r>
              <a:rPr lang="en-US" altLang="zh-CN" sz="2400" dirty="0"/>
              <a:t>Here we introduce a chaos quantification method by Actional Potential Duration (APD).</a:t>
            </a:r>
          </a:p>
          <a:p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46061ED-30C8-1D04-99F6-22830A310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20" y="2969339"/>
            <a:ext cx="5284963" cy="19410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826E71-4E5C-66B8-975D-1FA723C60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20" y="4941646"/>
            <a:ext cx="5237337" cy="191635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7D7298-3A7C-F09F-BAA2-318EAE75B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666" y="2882144"/>
            <a:ext cx="4097414" cy="194109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659FB8C-4952-40C3-2EA0-8EE638C06F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05"/>
          <a:stretch/>
        </p:blipFill>
        <p:spPr>
          <a:xfrm>
            <a:off x="6805089" y="4869128"/>
            <a:ext cx="4233301" cy="19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51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B00618-BAC6-FD11-53B1-476E4665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- 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19DE37-485F-2493-EA03-2AA4D44E1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Now with help of APD, we could do numerical analysis much more easily, since it excludes useless data points in voltage map.</a:t>
            </a:r>
          </a:p>
          <a:p>
            <a:endParaRPr lang="en-US" altLang="zh-CN" dirty="0"/>
          </a:p>
          <a:p>
            <a:r>
              <a:rPr lang="en-US" altLang="zh-CN" dirty="0"/>
              <a:t>We are going to apply two different APD data analysis methods to calculate Lyapunov exponent:</a:t>
            </a:r>
          </a:p>
          <a:p>
            <a:pPr lvl="1"/>
            <a:r>
              <a:rPr lang="en-US" altLang="zh-CN" dirty="0"/>
              <a:t>Temporal Method: Nonlinear Time Series Analysis (TISEAN)</a:t>
            </a:r>
          </a:p>
          <a:p>
            <a:pPr lvl="1"/>
            <a:r>
              <a:rPr lang="en-US" altLang="zh-CN" dirty="0"/>
              <a:t>Spatial Method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0BC3B2B-2967-457D-56BB-AEEC32BBDEEE}"/>
              </a:ext>
            </a:extLst>
          </p:cNvPr>
          <p:cNvSpPr txBox="1"/>
          <p:nvPr/>
        </p:nvSpPr>
        <p:spPr>
          <a:xfrm>
            <a:off x="452889" y="6311900"/>
            <a:ext cx="11739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Solé, R. V., &amp; </a:t>
            </a:r>
            <a:r>
              <a:rPr lang="en-US" altLang="zh-CN" sz="1100" b="0" i="0" dirty="0" err="1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Bascompte</a:t>
            </a:r>
            <a:r>
              <a:rPr lang="en-US" altLang="zh-CN" sz="11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, J. (1995). Measuring chaos from spatial information. </a:t>
            </a:r>
            <a:r>
              <a:rPr lang="en-US" altLang="zh-CN" sz="1100" b="0" i="1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Journal of Theoretical Biology</a:t>
            </a:r>
            <a:r>
              <a:rPr lang="en-US" altLang="zh-CN" sz="11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n-US" altLang="zh-CN" sz="1100" b="0" i="1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175</a:t>
            </a:r>
            <a:r>
              <a:rPr lang="en-US" altLang="zh-CN" sz="11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(2), 139–147. </a:t>
            </a:r>
            <a:r>
              <a:rPr lang="en-US" altLang="zh-CN" sz="11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  <a:hlinkClick r:id="rId3"/>
              </a:rPr>
              <a:t>https://doi.org/10.1006/jtbi.1995.0126</a:t>
            </a:r>
            <a:endParaRPr lang="en-US" altLang="zh-CN" sz="1100" b="0" i="0" dirty="0">
              <a:solidFill>
                <a:srgbClr val="3A3A3A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altLang="zh-CN" sz="1100" dirty="0" err="1"/>
              <a:t>Hegger</a:t>
            </a:r>
            <a:r>
              <a:rPr lang="en-US" altLang="zh-CN" sz="1100" dirty="0"/>
              <a:t>, R., </a:t>
            </a:r>
            <a:r>
              <a:rPr lang="en-US" altLang="zh-CN" sz="1100" dirty="0" err="1"/>
              <a:t>Kantz</a:t>
            </a:r>
            <a:r>
              <a:rPr lang="en-US" altLang="zh-CN" sz="1100" dirty="0"/>
              <a:t>, H., &amp; Schreiber, T. (1999). Practical implementation of nonlinear time series methods: The TISEAN package. Chaos (Woodbury, N.Y.), 9(2), 413–435. https://doi.org/10.1063/1.166424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713936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1BACB121-C341-C9E3-CF93-455741C70AEF}"/>
              </a:ext>
            </a:extLst>
          </p:cNvPr>
          <p:cNvGrpSpPr/>
          <p:nvPr/>
        </p:nvGrpSpPr>
        <p:grpSpPr>
          <a:xfrm>
            <a:off x="338509" y="3896598"/>
            <a:ext cx="7252747" cy="2913681"/>
            <a:chOff x="-898442" y="2812401"/>
            <a:chExt cx="9767470" cy="397585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E59108C-A4D7-A16D-F709-F30D24A7F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98442" y="2899596"/>
              <a:ext cx="5284963" cy="19410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B017E40-2DB0-72A9-546B-F52A7C416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98442" y="4871903"/>
              <a:ext cx="5237337" cy="191635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C958AD2-05B2-C15A-7F16-531B9C254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4304" y="2812401"/>
              <a:ext cx="4097414" cy="194109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6A97D14-8677-BD91-52BA-B5AC030BF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605"/>
            <a:stretch/>
          </p:blipFill>
          <p:spPr>
            <a:xfrm>
              <a:off x="4635727" y="4799385"/>
              <a:ext cx="4233301" cy="1954583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305F8215-D2CB-216C-AAEB-1D7192B0D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Temporal 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16E1F3-96E6-54B7-42F3-46B6CFA48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Now with help of APD, we could do numerical analysis much more easily, since it excludes useless data points. </a:t>
            </a:r>
          </a:p>
          <a:p>
            <a:r>
              <a:rPr lang="en-US" altLang="zh-CN" dirty="0"/>
              <a:t>To do temporal scalar data analysis, we use the software: Nonlinear Time Series Analysis (TISEAN).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147CCD5-6CB7-E7FF-9D2B-F1F191CDC961}"/>
              </a:ext>
            </a:extLst>
          </p:cNvPr>
          <p:cNvCxnSpPr>
            <a:cxnSpLocks/>
          </p:cNvCxnSpPr>
          <p:nvPr/>
        </p:nvCxnSpPr>
        <p:spPr>
          <a:xfrm>
            <a:off x="4169955" y="5319119"/>
            <a:ext cx="5833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C12ECDB-37C8-EDE2-096C-DB4602F9BB02}"/>
              </a:ext>
            </a:extLst>
          </p:cNvPr>
          <p:cNvCxnSpPr>
            <a:cxnSpLocks/>
          </p:cNvCxnSpPr>
          <p:nvPr/>
        </p:nvCxnSpPr>
        <p:spPr>
          <a:xfrm>
            <a:off x="7690146" y="5440368"/>
            <a:ext cx="14538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41DDBBCF-73B1-7D00-0834-5B13AD06DBFB}"/>
              </a:ext>
            </a:extLst>
          </p:cNvPr>
          <p:cNvSpPr txBox="1"/>
          <p:nvPr/>
        </p:nvSpPr>
        <p:spPr>
          <a:xfrm>
            <a:off x="7914371" y="505888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TISEAN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D576508-366B-C929-1ECE-E39D715ADB4C}"/>
              </a:ext>
            </a:extLst>
          </p:cNvPr>
          <p:cNvSpPr txBox="1"/>
          <p:nvPr/>
        </p:nvSpPr>
        <p:spPr>
          <a:xfrm>
            <a:off x="9419465" y="4475584"/>
            <a:ext cx="1460721" cy="17543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Lyp exp: 0.06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Lyp exp: 0.3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8855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85DFCFC1-C74F-BC98-EDC2-A48690496218}"/>
              </a:ext>
            </a:extLst>
          </p:cNvPr>
          <p:cNvGrpSpPr/>
          <p:nvPr/>
        </p:nvGrpSpPr>
        <p:grpSpPr>
          <a:xfrm>
            <a:off x="81218" y="4345354"/>
            <a:ext cx="9736223" cy="2512646"/>
            <a:chOff x="619369" y="4345354"/>
            <a:chExt cx="9736223" cy="251264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45F2B3D-B9B5-A5CF-C228-4955465FE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8534" y="4572362"/>
              <a:ext cx="4807058" cy="2285638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14624A3-2D6C-4F0B-2866-D3BC54E1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9" y="4345354"/>
              <a:ext cx="4896609" cy="2512646"/>
            </a:xfrm>
            <a:prstGeom prst="rect">
              <a:avLst/>
            </a:prstGeom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AB414FA-0633-E7D1-D9E5-7E19CB911C7D}"/>
                </a:ext>
              </a:extLst>
            </p:cNvPr>
            <p:cNvSpPr/>
            <p:nvPr/>
          </p:nvSpPr>
          <p:spPr>
            <a:xfrm>
              <a:off x="985869" y="5048739"/>
              <a:ext cx="295853" cy="302556"/>
            </a:xfrm>
            <a:prstGeom prst="ellipse">
              <a:avLst/>
            </a:prstGeom>
            <a:noFill/>
            <a:ln>
              <a:solidFill>
                <a:srgbClr val="E97132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986BC66D-298A-8A73-4FB4-050A31BD7A35}"/>
                </a:ext>
              </a:extLst>
            </p:cNvPr>
            <p:cNvSpPr/>
            <p:nvPr/>
          </p:nvSpPr>
          <p:spPr>
            <a:xfrm>
              <a:off x="3346116" y="5048739"/>
              <a:ext cx="295853" cy="302556"/>
            </a:xfrm>
            <a:prstGeom prst="ellipse">
              <a:avLst/>
            </a:prstGeom>
            <a:noFill/>
            <a:ln>
              <a:solidFill>
                <a:srgbClr val="E97132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F73A5848-3395-7496-5018-1BD6DA506143}"/>
                </a:ext>
              </a:extLst>
            </p:cNvPr>
            <p:cNvCxnSpPr/>
            <p:nvPr/>
          </p:nvCxnSpPr>
          <p:spPr>
            <a:xfrm flipH="1">
              <a:off x="6349033" y="5048739"/>
              <a:ext cx="461108" cy="1398953"/>
            </a:xfrm>
            <a:prstGeom prst="line">
              <a:avLst/>
            </a:prstGeom>
            <a:ln w="28575">
              <a:prstDash val="sys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A66CE68-D54C-5EAD-0BE7-ADB6FF83161E}"/>
                </a:ext>
              </a:extLst>
            </p:cNvPr>
            <p:cNvSpPr/>
            <p:nvPr/>
          </p:nvSpPr>
          <p:spPr>
            <a:xfrm>
              <a:off x="3500997" y="4626732"/>
              <a:ext cx="295853" cy="302556"/>
            </a:xfrm>
            <a:prstGeom prst="ellipse">
              <a:avLst/>
            </a:prstGeom>
            <a:noFill/>
            <a:ln>
              <a:solidFill>
                <a:srgbClr val="47D45A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1E8F7EA-4868-8C53-B8C8-E788B946D846}"/>
                </a:ext>
              </a:extLst>
            </p:cNvPr>
            <p:cNvSpPr/>
            <p:nvPr/>
          </p:nvSpPr>
          <p:spPr>
            <a:xfrm>
              <a:off x="2021672" y="4641274"/>
              <a:ext cx="295853" cy="30255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E40F02C-09FD-CE12-F0AB-362708C4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Temporal 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59C1DE-80D0-EEE2-D511-1A29D82DE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1800" dirty="0"/>
              <a:t>Basically, TISEAN will do self correlation analysis inside the temporal data series by picking similar data points and see how they diverge from each other. </a:t>
            </a:r>
          </a:p>
          <a:p>
            <a:r>
              <a:rPr lang="en-US" altLang="zh-CN" sz="1800" dirty="0"/>
              <a:t>For example, the two data points in circle are similar, and TISEAN will calculate their evolution after some beat numbers.</a:t>
            </a:r>
          </a:p>
          <a:p>
            <a:r>
              <a:rPr lang="en-US" altLang="zh-CN" sz="1800" dirty="0"/>
              <a:t>Then according to the definition, if any exponential growth, we can find the Lyapunov exponent. </a:t>
            </a:r>
          </a:p>
          <a:p>
            <a:r>
              <a:rPr lang="en-US" altLang="zh-CN" sz="1800" dirty="0"/>
              <a:t>The </a:t>
            </a:r>
            <a:r>
              <a:rPr lang="en-US" altLang="zh-CN" sz="1800" dirty="0">
                <a:solidFill>
                  <a:srgbClr val="FF0000"/>
                </a:solidFill>
              </a:rPr>
              <a:t>slope of the robust linear region </a:t>
            </a:r>
            <a:r>
              <a:rPr lang="en-US" altLang="zh-CN" sz="1800" dirty="0"/>
              <a:t>during evolution will be considered as Lyapunov Exponent.</a:t>
            </a:r>
            <a:endParaRPr lang="zh-CN" altLang="en-US" sz="18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5C3C5B9-2AA3-0021-6748-6DBCE1112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016" y="5463927"/>
            <a:ext cx="2405703" cy="7023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6E373D9-D3A7-F91D-FF04-80D098983F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693"/>
          <a:stretch/>
        </p:blipFill>
        <p:spPr>
          <a:xfrm>
            <a:off x="9931825" y="3850545"/>
            <a:ext cx="2067296" cy="125940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F2D2A88-B654-E412-C1F4-62589C31E1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66"/>
          <a:stretch/>
        </p:blipFill>
        <p:spPr>
          <a:xfrm>
            <a:off x="10171467" y="5111869"/>
            <a:ext cx="1682824" cy="16861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F697A2F-3078-646D-6A99-ECD6633A9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293" y="1047356"/>
            <a:ext cx="4031279" cy="73440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A66F73F-0E14-9578-63E5-9E1BF50A4B6D}"/>
              </a:ext>
            </a:extLst>
          </p:cNvPr>
          <p:cNvSpPr txBox="1"/>
          <p:nvPr/>
        </p:nvSpPr>
        <p:spPr>
          <a:xfrm>
            <a:off x="8432625" y="6532536"/>
            <a:ext cx="84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(or </a:t>
            </a:r>
            <a:r>
              <a:rPr lang="en-US" altLang="zh-CN" dirty="0" err="1"/>
              <a:t>Δn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0836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999F92-F404-C32E-49F3-E6B4E278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 – Spatial temporal </a:t>
            </a:r>
            <a:r>
              <a:rPr lang="en-US" altLang="zh-CN" dirty="0" err="1"/>
              <a:t>lya</a:t>
            </a:r>
            <a:r>
              <a:rPr lang="en-US" altLang="zh-CN" dirty="0"/>
              <a:t> exp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6D3E1-65BA-BD1E-7E97-AF049D5DC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 spatiotemporal LE is defined:</a:t>
            </a:r>
          </a:p>
          <a:p>
            <a:endParaRPr lang="en-US" altLang="zh-CN" dirty="0"/>
          </a:p>
          <a:p>
            <a:endParaRPr lang="en-US" altLang="zh-CN" dirty="0"/>
          </a:p>
          <a:p>
            <a:pPr lvl="1"/>
            <a:r>
              <a:rPr lang="en-US" altLang="zh-CN" sz="1800" dirty="0"/>
              <a:t>s means spatial</a:t>
            </a:r>
          </a:p>
          <a:p>
            <a:pPr lvl="1"/>
            <a:r>
              <a:rPr lang="en-US" altLang="zh-CN" sz="1800" dirty="0"/>
              <a:t>k = every point of 2D map from </a:t>
            </a:r>
            <a:r>
              <a:rPr lang="en-US" altLang="zh-CN" sz="1800" dirty="0" err="1"/>
              <a:t>t_i</a:t>
            </a:r>
            <a:r>
              <a:rPr lang="en-US" altLang="zh-CN" sz="1800" dirty="0"/>
              <a:t> to t_(</a:t>
            </a:r>
            <a:r>
              <a:rPr lang="en-US" altLang="zh-CN" sz="1800" dirty="0" err="1"/>
              <a:t>i+d</a:t>
            </a:r>
            <a:r>
              <a:rPr lang="en-US" altLang="zh-CN" sz="1800" dirty="0"/>
              <a:t>) </a:t>
            </a:r>
          </a:p>
          <a:p>
            <a:pPr lvl="1"/>
            <a:r>
              <a:rPr lang="en-US" altLang="zh-CN" sz="1800" dirty="0"/>
              <a:t>h = neighboring points of k from </a:t>
            </a:r>
            <a:r>
              <a:rPr lang="en-US" altLang="zh-CN" sz="1800" dirty="0" err="1"/>
              <a:t>t_i</a:t>
            </a:r>
            <a:r>
              <a:rPr lang="en-US" altLang="zh-CN" sz="1800" dirty="0"/>
              <a:t> to t_(</a:t>
            </a:r>
            <a:r>
              <a:rPr lang="en-US" altLang="zh-CN" sz="1800" dirty="0" err="1"/>
              <a:t>i+d</a:t>
            </a:r>
            <a:r>
              <a:rPr lang="en-US" altLang="zh-CN" sz="1800" dirty="0"/>
              <a:t>) (neighbor distance &lt; a small value)</a:t>
            </a:r>
          </a:p>
          <a:p>
            <a:pPr lvl="1"/>
            <a:r>
              <a:rPr lang="en-US" altLang="zh-CN" sz="1800" dirty="0"/>
              <a:t>d = embedded dimension</a:t>
            </a:r>
          </a:p>
          <a:p>
            <a:pPr lvl="1"/>
            <a:r>
              <a:rPr lang="en-US" altLang="zh-CN" sz="1800" dirty="0" err="1"/>
              <a:t>N_p</a:t>
            </a:r>
            <a:r>
              <a:rPr lang="en-US" altLang="zh-CN" sz="1800" dirty="0"/>
              <a:t> = number of &lt;k, h&gt; pairs (take average)</a:t>
            </a:r>
          </a:p>
          <a:p>
            <a:pPr lvl="1"/>
            <a:r>
              <a:rPr lang="en-US" altLang="zh-CN" sz="1800" dirty="0"/>
              <a:t>j = type of X variable</a:t>
            </a:r>
          </a:p>
          <a:p>
            <a:pPr lvl="1"/>
            <a:r>
              <a:rPr lang="en-US" altLang="zh-CN" sz="1800" dirty="0" err="1"/>
              <a:t>i</a:t>
            </a:r>
            <a:r>
              <a:rPr lang="en-US" altLang="zh-CN" sz="1800" dirty="0"/>
              <a:t> = time step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589FDD0-7E5C-546F-014A-7F33405D9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374" y="2420928"/>
            <a:ext cx="4319907" cy="8082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4B7240-AEED-7B51-668E-CDC61349A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592" y="2420928"/>
            <a:ext cx="4466428" cy="76335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C461BC6-F9F0-BDF2-7242-9BEE87A67305}"/>
              </a:ext>
            </a:extLst>
          </p:cNvPr>
          <p:cNvSpPr txBox="1"/>
          <p:nvPr/>
        </p:nvSpPr>
        <p:spPr>
          <a:xfrm>
            <a:off x="278969" y="6492875"/>
            <a:ext cx="9785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Solé, R. V., &amp; </a:t>
            </a:r>
            <a:r>
              <a:rPr lang="en-US" altLang="zh-CN" sz="1100" b="0" i="0" dirty="0" err="1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Bascompte</a:t>
            </a:r>
            <a:r>
              <a:rPr lang="en-US" altLang="zh-CN" sz="11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, J. (1995). Measuring chaos from spatial information. </a:t>
            </a:r>
            <a:r>
              <a:rPr lang="en-US" altLang="zh-CN" sz="1100" b="0" i="1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Journal of Theoretical Biology</a:t>
            </a:r>
            <a:r>
              <a:rPr lang="en-US" altLang="zh-CN" sz="11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n-US" altLang="zh-CN" sz="1100" b="0" i="1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175</a:t>
            </a:r>
            <a:r>
              <a:rPr lang="en-US" altLang="zh-CN" sz="11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(2), 139–147. https://doi.org/10.1006/jtbi.1995.0126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84935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自定义">
      <a:majorFont>
        <a:latin typeface="Times New Roman"/>
        <a:ea typeface="Times New Roman"/>
        <a:cs typeface=""/>
      </a:majorFont>
      <a:minorFont>
        <a:latin typeface="Times New Roman"/>
        <a:ea typeface="Times New Roma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1389</Words>
  <Application>Microsoft Office PowerPoint</Application>
  <PresentationFormat>宽屏</PresentationFormat>
  <Paragraphs>175</Paragraphs>
  <Slides>24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9" baseType="lpstr">
      <vt:lpstr>等线</vt:lpstr>
      <vt:lpstr>Arial</vt:lpstr>
      <vt:lpstr>Source Sans Pro</vt:lpstr>
      <vt:lpstr>Times New Roman</vt:lpstr>
      <vt:lpstr>Office 主题​​</vt:lpstr>
      <vt:lpstr>Characterizing the Complexity of Fibrillation from Models and Experiments with Lyapunov Exponents </vt:lpstr>
      <vt:lpstr>Quantify fibrillation of heart</vt:lpstr>
      <vt:lpstr>Quantify fibrillation of heart – Lyapunov exponent</vt:lpstr>
      <vt:lpstr>Quantify fibrillation of heart - Challenge</vt:lpstr>
      <vt:lpstr>Quantify fibrillation of heart - Challenge</vt:lpstr>
      <vt:lpstr>Quantify fibrillation of heart - Method</vt:lpstr>
      <vt:lpstr>Temporal Method</vt:lpstr>
      <vt:lpstr>Temporal Method</vt:lpstr>
      <vt:lpstr>Method – Spatial temporal lya exp</vt:lpstr>
      <vt:lpstr>Spatial Method</vt:lpstr>
      <vt:lpstr>Spatial Method</vt:lpstr>
      <vt:lpstr>Method – Temporal and Spatial</vt:lpstr>
      <vt:lpstr>Quantify fibrillation of heart – Simulation</vt:lpstr>
      <vt:lpstr>Simulation – 3V SIM model</vt:lpstr>
      <vt:lpstr>Simulation – 3V SIM model</vt:lpstr>
      <vt:lpstr>Simulation – 3V SIM model</vt:lpstr>
      <vt:lpstr>Quantify fibrillation of heart – Experiment 1</vt:lpstr>
      <vt:lpstr>Quantify fibrillation of heart – Temporal Method (Result)</vt:lpstr>
      <vt:lpstr>Quantify fibrillation of heart – Temporal Method (Result)</vt:lpstr>
      <vt:lpstr>Quantify fibrillation of heart – Experiment 2</vt:lpstr>
      <vt:lpstr>Quantify fibrillation of heart – Spatial Method (Result)</vt:lpstr>
      <vt:lpstr>Quantify fibrillation of heart – Spatial Method (Result)</vt:lpstr>
      <vt:lpstr>More result from optical mapping (cam 1)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晓东 安</dc:creator>
  <cp:lastModifiedBy>晓东 安</cp:lastModifiedBy>
  <cp:revision>40</cp:revision>
  <dcterms:created xsi:type="dcterms:W3CDTF">2024-06-30T22:38:00Z</dcterms:created>
  <dcterms:modified xsi:type="dcterms:W3CDTF">2024-07-05T07:38:08Z</dcterms:modified>
</cp:coreProperties>
</file>